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>
  <p:sldMasterIdLst>
    <p:sldMasterId id="2147483766" r:id="rId4"/>
    <p:sldMasterId id="2147483886" r:id="rId5"/>
  </p:sldMasterIdLst>
  <p:notesMasterIdLst>
    <p:notesMasterId r:id="rId11"/>
  </p:notesMasterIdLst>
  <p:handoutMasterIdLst>
    <p:handoutMasterId r:id="rId12"/>
  </p:handoutMasterIdLst>
  <p:sldIdLst>
    <p:sldId id="1532" r:id="rId6"/>
    <p:sldId id="1533" r:id="rId7"/>
    <p:sldId id="1531" r:id="rId8"/>
    <p:sldId id="1528" r:id="rId9"/>
    <p:sldId id="1529" r:id="rId10"/>
  </p:sldIdLst>
  <p:sldSz cx="9151938" cy="5148263"/>
  <p:notesSz cx="6797675" cy="9926638"/>
  <p:embeddedFontLst>
    <p:embeddedFont>
      <p:font typeface="Rosatom" panose="020B0503040504020204" pitchFamily="34" charset="-52"/>
      <p:regular r:id="rId13"/>
      <p:bold r:id="rId14"/>
      <p:italic r:id="rId15"/>
    </p:embeddedFont>
    <p:embeddedFont>
      <p:font typeface="Calibri" panose="020F0502020204030204" pitchFamily="34" charset="0"/>
      <p:regular r:id="rId16"/>
      <p:bold r:id="rId17"/>
      <p:italic r:id="rId18"/>
      <p:boldItalic r:id="rId19"/>
    </p:embeddedFont>
    <p:embeddedFont>
      <p:font typeface="Calibri Light" panose="020F0302020204030204" pitchFamily="34" charset="0"/>
      <p:regular r:id="rId20"/>
      <p:italic r:id="rId21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3" orient="horz" pos="2982" userDrawn="1">
          <p15:clr>
            <a:srgbClr val="A4A3A4"/>
          </p15:clr>
        </p15:guide>
        <p15:guide id="4" pos="5332" userDrawn="1">
          <p15:clr>
            <a:srgbClr val="A4A3A4"/>
          </p15:clr>
        </p15:guide>
        <p15:guide id="6" orient="horz" pos="1304" userDrawn="1">
          <p15:clr>
            <a:srgbClr val="A4A3A4"/>
          </p15:clr>
        </p15:guide>
        <p15:guide id="7" orient="horz" pos="170" userDrawn="1">
          <p15:clr>
            <a:srgbClr val="A4A3A4"/>
          </p15:clr>
        </p15:guide>
        <p15:guide id="8" orient="horz" pos="578" userDrawn="1">
          <p15:clr>
            <a:srgbClr val="A4A3A4"/>
          </p15:clr>
        </p15:guide>
        <p15:guide id="9" orient="horz" pos="3209" userDrawn="1">
          <p15:clr>
            <a:srgbClr val="A4A3A4"/>
          </p15:clr>
        </p15:guide>
        <p15:guide id="10" orient="horz" pos="1939" userDrawn="1">
          <p15:clr>
            <a:srgbClr val="A4A3A4"/>
          </p15:clr>
        </p15:guide>
        <p15:guide id="11" pos="252" userDrawn="1">
          <p15:clr>
            <a:srgbClr val="A4A3A4"/>
          </p15:clr>
        </p15:guide>
        <p15:guide id="12" pos="298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Пользователь" initials="П" lastIdx="12" clrIdx="0">
    <p:extLst>
      <p:ext uri="{19B8F6BF-5375-455C-9EA6-DF929625EA0E}">
        <p15:presenceInfo xmlns:p15="http://schemas.microsoft.com/office/powerpoint/2012/main" userId="Пользователь" providerId="None"/>
      </p:ext>
    </p:extLst>
  </p:cmAuthor>
  <p:cmAuthor id="2" name="UserMPGU" initials="U" lastIdx="0" clrIdx="1">
    <p:extLst>
      <p:ext uri="{19B8F6BF-5375-455C-9EA6-DF929625EA0E}">
        <p15:presenceInfo xmlns:p15="http://schemas.microsoft.com/office/powerpoint/2012/main" userId="UserMPGU" providerId="None"/>
      </p:ext>
    </p:extLst>
  </p:cmAuthor>
  <p:cmAuthor id="3" name="Артем Игнатьев" initials="АИ" lastIdx="1" clrIdx="2">
    <p:extLst>
      <p:ext uri="{19B8F6BF-5375-455C-9EA6-DF929625EA0E}">
        <p15:presenceInfo xmlns:p15="http://schemas.microsoft.com/office/powerpoint/2012/main" userId="8904590ffa973963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BE8B5"/>
    <a:srgbClr val="203864"/>
    <a:srgbClr val="44546A"/>
    <a:srgbClr val="C4AC54"/>
    <a:srgbClr val="61B8D5"/>
    <a:srgbClr val="287BBF"/>
    <a:srgbClr val="4291CE"/>
    <a:srgbClr val="3E8AC8"/>
    <a:srgbClr val="3881B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Светлый стиль 1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FD0F851-EC5A-4D38-B0AD-8093EC10F338}" styleName="Светлый стиль 1 —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EB344D84-9AFB-497E-A393-DC336BA19D2E}" styleName="Средний стиль 3 — акцент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361" autoAdjust="0"/>
    <p:restoredTop sz="95407" autoAdjust="0"/>
  </p:normalViewPr>
  <p:slideViewPr>
    <p:cSldViewPr>
      <p:cViewPr varScale="1">
        <p:scale>
          <a:sx n="147" d="100"/>
          <a:sy n="147" d="100"/>
        </p:scale>
        <p:origin x="498" y="120"/>
      </p:cViewPr>
      <p:guideLst>
        <p:guide orient="horz" pos="2982"/>
        <p:guide pos="5332"/>
        <p:guide orient="horz" pos="1304"/>
        <p:guide orient="horz" pos="170"/>
        <p:guide orient="horz" pos="578"/>
        <p:guide orient="horz" pos="3209"/>
        <p:guide orient="horz" pos="1939"/>
        <p:guide pos="252"/>
        <p:guide pos="298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50" d="100"/>
        <a:sy n="15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88" d="100"/>
          <a:sy n="88" d="100"/>
        </p:scale>
        <p:origin x="3822" y="72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font" Target="fonts/font9.fntdata"/><Relationship Id="rId7" Type="http://schemas.openxmlformats.org/officeDocument/2006/relationships/slide" Target="slides/slide2.xml"/><Relationship Id="rId12" Type="http://schemas.openxmlformats.org/officeDocument/2006/relationships/handoutMaster" Target="handoutMasters/handoutMaster1.xml"/><Relationship Id="rId17" Type="http://schemas.openxmlformats.org/officeDocument/2006/relationships/font" Target="fonts/font5.fntdata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font" Target="fonts/font4.fntdata"/><Relationship Id="rId20" Type="http://schemas.openxmlformats.org/officeDocument/2006/relationships/font" Target="fonts/font8.fntdata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notesMaster" Target="notesMasters/notesMaster1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5" Type="http://schemas.openxmlformats.org/officeDocument/2006/relationships/font" Target="fonts/font3.fntdata"/><Relationship Id="rId23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openxmlformats.org/officeDocument/2006/relationships/font" Target="fonts/font7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font" Target="fonts/font2.fntdata"/><Relationship Id="rId22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86DCCD-FB14-4FA8-B1C2-D065E82645DF}" type="datetimeFigureOut">
              <a:rPr lang="ru-RU" smtClean="0"/>
              <a:t>11.02.2026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8D96E1-DF61-4A53-9932-3DFD8899BB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054848"/>
      </p:ext>
    </p:extLst>
  </p:cSld>
  <p:clrMap bg1="lt1" tx1="dk1" bg2="lt2" tx2="dk2" accent1="accent1" accent2="accent2" accent3="accent3" accent4="accent4" accent5="accent5" accent6="accent6" hlink="hlink" folHlink="folHlink"/>
  <p:hf sldNum="0"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084D8A-822D-488E-8D1C-8C90CBE022BE}" type="datetimeFigureOut">
              <a:rPr lang="ru-RU" smtClean="0"/>
              <a:t>11.02.2026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F70B7F-3432-4DBE-B821-B38A127FB2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9202203"/>
      </p:ext>
    </p:extLst>
  </p:cSld>
  <p:clrMap bg1="lt1" tx1="dk1" bg2="lt2" tx2="dk2" accent1="accent1" accent2="accent2" accent3="accent3" accent4="accent4" accent5="accent5" accent6="accent6" hlink="hlink" folHlink="folHlink"/>
  <p:hf sldNum="0"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683362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714445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sv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1BB3117A-CA32-158A-27D7-2F2B312565C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3" y="-1202"/>
            <a:ext cx="9146128" cy="5144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22484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5" r:id="rId1"/>
  </p:sldLayoutIdLst>
  <p:hf sldNum="0" hdr="0" ftr="0" dt="0"/>
  <p:txStyles>
    <p:titleStyle>
      <a:lvl1pPr algn="l" defTabSz="686417" rtl="0" eaLnBrk="1" latinLnBrk="0" hangingPunct="1">
        <a:lnSpc>
          <a:spcPct val="90000"/>
        </a:lnSpc>
        <a:spcBef>
          <a:spcPct val="0"/>
        </a:spcBef>
        <a:buNone/>
        <a:defRPr sz="330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604" indent="-171604" algn="l" defTabSz="686417" rtl="0" eaLnBrk="1" latinLnBrk="0" hangingPunct="1">
        <a:lnSpc>
          <a:spcPct val="90000"/>
        </a:lnSpc>
        <a:spcBef>
          <a:spcPts val="751"/>
        </a:spcBef>
        <a:buFont typeface="Arial" panose="020B0604020202020204" pitchFamily="34" charset="0"/>
        <a:buChar char="•"/>
        <a:defRPr sz="2102" kern="1200">
          <a:solidFill>
            <a:schemeClr val="tx1"/>
          </a:solidFill>
          <a:latin typeface="+mn-lt"/>
          <a:ea typeface="+mn-ea"/>
          <a:cs typeface="+mn-cs"/>
        </a:defRPr>
      </a:lvl1pPr>
      <a:lvl2pPr marL="514813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2" kern="1200">
          <a:solidFill>
            <a:schemeClr val="tx1"/>
          </a:solidFill>
          <a:latin typeface="+mn-lt"/>
          <a:ea typeface="+mn-ea"/>
          <a:cs typeface="+mn-cs"/>
        </a:defRPr>
      </a:lvl2pPr>
      <a:lvl3pPr marL="858022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1" kern="1200">
          <a:solidFill>
            <a:schemeClr val="tx1"/>
          </a:solidFill>
          <a:latin typeface="+mn-lt"/>
          <a:ea typeface="+mn-ea"/>
          <a:cs typeface="+mn-cs"/>
        </a:defRPr>
      </a:lvl3pPr>
      <a:lvl4pPr marL="1201230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544439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887647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230856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574065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917273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1pPr>
      <a:lvl2pPr marL="343209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2pPr>
      <a:lvl3pPr marL="686417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3pPr>
      <a:lvl4pPr marL="1029626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372834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716043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059252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402460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745669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621" userDrawn="1">
          <p15:clr>
            <a:srgbClr val="F26B43"/>
          </p15:clr>
        </p15:guide>
        <p15:guide id="2" pos="2882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94638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94638" cy="32670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4772025"/>
            <a:ext cx="2058988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C61045-455F-4908-887A-6B56DA053D49}" type="datetimeFigureOut">
              <a:rPr lang="ru-RU" smtClean="0"/>
              <a:t>11.02.2026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32125" y="4772025"/>
            <a:ext cx="3087688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64300" y="4772025"/>
            <a:ext cx="2058988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696C86-B794-4C0C-ACEA-939442BF4324}" type="slidenum">
              <a:rPr lang="ru-RU" smtClean="0"/>
              <a:t>‹#›</a:t>
            </a:fld>
            <a:endParaRPr lang="ru-RU"/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1BB3117A-CA32-158A-27D7-2F2B312565C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" y="-1202"/>
            <a:ext cx="9146128" cy="5144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03485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7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mailto:NA.Dorofeeva@ase-ec.ru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9C030C7-5CBA-4465-AF9B-CB97A8E866E4}"/>
              </a:ext>
            </a:extLst>
          </p:cNvPr>
          <p:cNvSpPr txBox="1"/>
          <p:nvPr/>
        </p:nvSpPr>
        <p:spPr>
          <a:xfrm>
            <a:off x="299599" y="1147550"/>
            <a:ext cx="406034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7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257415" indent="-257415">
              <a:buFont typeface="+mj-lt"/>
              <a:buAutoNum type="arabicPeriod"/>
              <a:defRPr/>
            </a:pPr>
            <a:r>
              <a:rPr lang="ru-RU" dirty="0" smtClean="0">
                <a:solidFill>
                  <a:srgbClr val="002060"/>
                </a:solidFill>
              </a:rPr>
              <a:t>Для </a:t>
            </a:r>
            <a:r>
              <a:rPr lang="ru-RU" dirty="0">
                <a:solidFill>
                  <a:srgbClr val="002060"/>
                </a:solidFill>
              </a:rPr>
              <a:t>участия в Программе признания работниками организаций Госкорпорации «Росатом» должны соблюдаться следующие условия: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отсутствие нарушений требований ОТ и ПБ;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стаж работы в отрасли не может быть менее 1 года;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отсутствие дисциплинарных взысканий в период, за который проводится отбор финалистов (период в календарном году до старта заявочной кампании и предшествующий ему календарный год);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в отношении работника не инициирована и не проводится служебная проверка;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наличие итоговой оценки эффективности деятельности «РЕКОРД» работников организаций Госкорпорации «Росатом» не ниже «С» / наличие оценки не ниже средней в организациях Партнёрских бизнесов;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соответствие дополнительным требованиям, указанным в описаниях </a:t>
            </a:r>
            <a:r>
              <a:rPr lang="ru-RU" dirty="0" smtClean="0">
                <a:solidFill>
                  <a:srgbClr val="002060"/>
                </a:solidFill>
              </a:rPr>
              <a:t>номинаций;</a:t>
            </a:r>
          </a:p>
          <a:p>
            <a:pPr marL="228600" indent="-228600">
              <a:buAutoNum type="arabicPeriod" startAt="2"/>
              <a:defRPr/>
            </a:pPr>
            <a:r>
              <a:rPr lang="ru-RU" dirty="0" smtClean="0">
                <a:solidFill>
                  <a:srgbClr val="002060"/>
                </a:solidFill>
              </a:rPr>
              <a:t>Финалисты прошлых лет могут принимать участие в Программе признания не ранее, чем через год / цикл Программы признания.</a:t>
            </a:r>
            <a:endParaRPr lang="en-US" dirty="0" smtClean="0">
              <a:solidFill>
                <a:srgbClr val="002060"/>
              </a:solidFill>
            </a:endParaRPr>
          </a:p>
          <a:p>
            <a:pPr marL="228600" indent="-228600">
              <a:buAutoNum type="arabicPeriod" startAt="2"/>
              <a:defRPr/>
            </a:pPr>
            <a:r>
              <a:rPr lang="ru-RU" dirty="0" smtClean="0">
                <a:solidFill>
                  <a:srgbClr val="002060"/>
                </a:solidFill>
              </a:rPr>
              <a:t>Дивизиональные </a:t>
            </a:r>
            <a:r>
              <a:rPr lang="ru-RU" dirty="0">
                <a:solidFill>
                  <a:srgbClr val="002060"/>
                </a:solidFill>
              </a:rPr>
              <a:t>номинации: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по уровню должностей: участвуют работники, относящиеся к категориям рабочих, специалистов, служащих и руководителей. Ограничения по конкретным должностям прописываются в описании каждой номинации;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по видам профессий: участвуют работники, имеющие профессиональную квалификацию в сфере инженерно-технических, научных и прочих областей знаний в соответствии со специализацией дивизионов Программы признания;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все ограничения подлежат обязательному согласованию на заседаниях КК организации / дивизиона или ее председателем (между заседаниями КК), а также Оргкомитетом</a:t>
            </a:r>
            <a:r>
              <a:rPr lang="ru-RU" dirty="0" smtClean="0">
                <a:solidFill>
                  <a:srgbClr val="002060"/>
                </a:solidFill>
              </a:rPr>
              <a:t>.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608" y="759931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УСЛОВИЯ УЧАСТИЯ</a:t>
            </a:r>
          </a:p>
        </p:txBody>
      </p:sp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21965" y="2058231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68644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КРИТЕРИИ ОЦЕНКИ</a:t>
            </a:r>
          </a:p>
        </p:txBody>
      </p:sp>
      <p:sp>
        <p:nvSpPr>
          <p:cNvPr id="9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41391" y="3991500"/>
            <a:ext cx="2999737" cy="358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68644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ДОПОЛНИТЕЛЬНЫЙ КРИТЕРИЙ</a:t>
            </a:r>
          </a:p>
        </p:txBody>
      </p:sp>
      <p:sp>
        <p:nvSpPr>
          <p:cNvPr id="11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21965" y="759455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68644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ДОСТИЖЕНИЕ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4504131" y="1147550"/>
            <a:ext cx="3970186" cy="6694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just"/>
            <a:r>
              <a:rPr lang="af-ZA" sz="75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сути достижения описывается реализованный комплекс мероприятий / инициатива, ограниченные по времени (имеющие начало и конец) и имеющие понятные измеримые цели (необходимо описать количественные и качественные результаты достижения) или результаты деятельности выходят за рамки текущего функционала, подразделения, организации или дивизиона</a:t>
            </a:r>
            <a:endParaRPr 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9A77449C-657A-4A2E-86CB-74C2511F5AFD}"/>
              </a:ext>
            </a:extLst>
          </p:cNvPr>
          <p:cNvSpPr/>
          <p:nvPr/>
        </p:nvSpPr>
        <p:spPr>
          <a:xfrm>
            <a:off x="4504131" y="2564186"/>
            <a:ext cx="3970186" cy="66941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28600" indent="-228600" algn="just">
              <a:buFont typeface="+mj-lt"/>
              <a:buAutoNum type="arabicPeriod"/>
            </a:pPr>
            <a:r>
              <a:rPr lang="en-US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Участие в проектах дивизиона, Госкорпорации «Росатом», ключевых событиях на площадках строительства АЭС</a:t>
            </a:r>
          </a:p>
          <a:p>
            <a:pPr marL="228600" indent="-228600" algn="just">
              <a:buFont typeface="+mj-lt"/>
              <a:buAutoNum type="arabicPeriod"/>
            </a:pPr>
            <a:endParaRPr lang="en-US" alt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Font typeface="+mj-lt"/>
              <a:buAutoNum type="arabicPeriod"/>
            </a:pPr>
            <a:r>
              <a:rPr lang="en-US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Разработка и внедрение предложений по улучшению, участие в ПСР-проектах</a:t>
            </a: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Font typeface="+mj-lt"/>
              <a:buAutoNum type="arabicPeriod"/>
            </a:pP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Font typeface="+mj-lt"/>
              <a:buAutoNum type="arabicPeriod"/>
            </a:pPr>
            <a:r>
              <a:rPr lang="en-US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Апробация новых методов в работе</a:t>
            </a:r>
          </a:p>
        </p:txBody>
      </p:sp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id="{0801C32A-5AD7-47DE-A747-FD7E637BCB17}"/>
              </a:ext>
            </a:extLst>
          </p:cNvPr>
          <p:cNvSpPr/>
          <p:nvPr/>
        </p:nvSpPr>
        <p:spPr>
          <a:xfrm>
            <a:off x="4509913" y="4372444"/>
            <a:ext cx="3964403" cy="43858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28600" indent="-228600" algn="just">
              <a:buAutoNum type="arabicPeriod"/>
            </a:pPr>
            <a:r>
              <a:rPr lang="en-US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Наставничество</a:t>
            </a:r>
            <a:endParaRPr lang="ru-RU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ru-RU" alt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4598" y="3991500"/>
            <a:ext cx="2999737" cy="358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68644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ДОПОЛНИТЕЛЬНОЕ УСЛОВИЕ УЧАСТИЯ</a:t>
            </a:r>
          </a:p>
        </p:txBody>
      </p:sp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id="{0801C32A-5AD7-47DE-A747-FD7E637BCB17}"/>
              </a:ext>
            </a:extLst>
          </p:cNvPr>
          <p:cNvSpPr/>
          <p:nvPr/>
        </p:nvSpPr>
        <p:spPr>
          <a:xfrm>
            <a:off x="347571" y="4372444"/>
            <a:ext cx="3964403" cy="66941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28600" indent="-228600" algn="just">
              <a:buAutoNum type="arabicPeriod"/>
            </a:pPr>
            <a:r>
              <a:rPr lang="ru-RU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Принять участие в Программе признания могут работники Инжинирингового дивизиона Госкорпорации «Росатом» следующих профессий: линейные инженерно-технические работники уровня мастер, производитель работ, начальник участка.</a:t>
            </a: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ru-RU" alt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72584" y="141576"/>
            <a:ext cx="8371235" cy="261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1" b="1" dirty="0">
                <a:solidFill>
                  <a:srgbClr val="B9A6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Организатор строительно-монтажных работ</a:t>
            </a:r>
            <a:endParaRPr lang="ru-RU" sz="1101" b="1" dirty="0">
              <a:solidFill>
                <a:srgbClr val="B9A6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62061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Box 28"/>
          <p:cNvSpPr txBox="1"/>
          <p:nvPr/>
        </p:nvSpPr>
        <p:spPr>
          <a:xfrm>
            <a:off x="172584" y="141576"/>
            <a:ext cx="8371235" cy="261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1" b="1" dirty="0">
                <a:solidFill>
                  <a:srgbClr val="B9A6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Организатор строительно-монтажных работ</a:t>
            </a:r>
            <a:endParaRPr lang="ru-RU" sz="1101" b="1" dirty="0">
              <a:solidFill>
                <a:srgbClr val="B9A6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1" name="Прямая соединительная линия 30">
            <a:extLst>
              <a:ext uri="{FF2B5EF4-FFF2-40B4-BE49-F238E27FC236}">
                <a16:creationId xmlns:a16="http://schemas.microsoft.com/office/drawing/2014/main" id="{D8A7E619-9371-D2A7-6382-4AA5E379C0CE}"/>
              </a:ext>
            </a:extLst>
          </p:cNvPr>
          <p:cNvCxnSpPr>
            <a:cxnSpLocks/>
          </p:cNvCxnSpPr>
          <p:nvPr/>
        </p:nvCxnSpPr>
        <p:spPr>
          <a:xfrm>
            <a:off x="3426813" y="983377"/>
            <a:ext cx="0" cy="4035948"/>
          </a:xfrm>
          <a:prstGeom prst="line">
            <a:avLst/>
          </a:prstGeom>
          <a:ln>
            <a:solidFill>
              <a:srgbClr val="C4AC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>
            <a:extLst>
              <a:ext uri="{FF2B5EF4-FFF2-40B4-BE49-F238E27FC236}">
                <a16:creationId xmlns:a16="http://schemas.microsoft.com/office/drawing/2014/main" id="{D3EDE698-CA7E-1F7D-8E5A-3D615A5E4678}"/>
              </a:ext>
            </a:extLst>
          </p:cNvPr>
          <p:cNvCxnSpPr>
            <a:cxnSpLocks/>
          </p:cNvCxnSpPr>
          <p:nvPr/>
        </p:nvCxnSpPr>
        <p:spPr>
          <a:xfrm>
            <a:off x="280941" y="838698"/>
            <a:ext cx="8077899" cy="920"/>
          </a:xfrm>
          <a:prstGeom prst="line">
            <a:avLst/>
          </a:prstGeom>
          <a:ln>
            <a:solidFill>
              <a:srgbClr val="C4AC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Прямоугольник 48"/>
          <p:cNvSpPr/>
          <p:nvPr/>
        </p:nvSpPr>
        <p:spPr>
          <a:xfrm>
            <a:off x="280942" y="4385108"/>
            <a:ext cx="3217943" cy="2772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t"/>
            <a:r>
              <a:rPr lang="ru-RU" sz="601" b="1" dirty="0">
                <a:latin typeface="Arial" panose="020B0604020202020204" pitchFamily="34" charset="0"/>
                <a:cs typeface="Arial" panose="020B0604020202020204" pitchFamily="34" charset="0"/>
              </a:rPr>
              <a:t>_</a:t>
            </a:r>
            <a:r>
              <a:rPr lang="en-US" sz="601" b="1" dirty="0">
                <a:latin typeface="Arial" panose="020B0604020202020204" pitchFamily="34" charset="0"/>
                <a:cs typeface="Arial" panose="020B0604020202020204" pitchFamily="34" charset="0"/>
              </a:rPr>
              <a:t>_______________________________</a:t>
            </a:r>
            <a:r>
              <a:rPr lang="ru-RU" sz="601" b="1" dirty="0" smtClean="0"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</a:t>
            </a:r>
            <a:endParaRPr lang="ru-RU" sz="60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fontAlgn="t"/>
            <a:r>
              <a:rPr lang="ru-RU" sz="601" b="1" dirty="0">
                <a:latin typeface="Arial" panose="020B0604020202020204" pitchFamily="34" charset="0"/>
                <a:cs typeface="Arial" panose="020B0604020202020204" pitchFamily="34" charset="0"/>
              </a:rPr>
              <a:t> (должность руководителя / выдвигающего ) </a:t>
            </a:r>
          </a:p>
        </p:txBody>
      </p:sp>
      <p:graphicFrame>
        <p:nvGraphicFramePr>
          <p:cNvPr id="50" name="Таблица 49"/>
          <p:cNvGraphicFramePr>
            <a:graphicFrameLocks noGrp="1"/>
          </p:cNvGraphicFramePr>
          <p:nvPr>
            <p:extLst/>
          </p:nvPr>
        </p:nvGraphicFramePr>
        <p:xfrm>
          <a:off x="327781" y="4737213"/>
          <a:ext cx="3099033" cy="274558"/>
        </p:xfrm>
        <a:graphic>
          <a:graphicData uri="http://schemas.openxmlformats.org/drawingml/2006/table">
            <a:tbl>
              <a:tblPr firstRow="1" bandRow="1"/>
              <a:tblGrid>
                <a:gridCol w="1127729">
                  <a:extLst>
                    <a:ext uri="{9D8B030D-6E8A-4147-A177-3AD203B41FA5}">
                      <a16:colId xmlns:a16="http://schemas.microsoft.com/office/drawing/2014/main" val="3239831635"/>
                    </a:ext>
                  </a:extLst>
                </a:gridCol>
                <a:gridCol w="1971304">
                  <a:extLst>
                    <a:ext uri="{9D8B030D-6E8A-4147-A177-3AD203B41FA5}">
                      <a16:colId xmlns:a16="http://schemas.microsoft.com/office/drawing/2014/main" val="3782760769"/>
                    </a:ext>
                  </a:extLst>
                </a:gridCol>
              </a:tblGrid>
              <a:tr h="274558">
                <a:tc>
                  <a:txBody>
                    <a:bodyPr/>
                    <a:lstStyle>
                      <a:lvl1pPr marL="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34320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686417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029626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372834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1716043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059252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240246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274566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_________________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(подпись)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519" marR="91519" marT="45760" marB="4576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34320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686417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029626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372834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1716043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059252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240246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274566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___________________________</a:t>
                      </a:r>
                      <a:r>
                        <a:rPr lang="en-US" sz="6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__________________</a:t>
                      </a:r>
                      <a:r>
                        <a:rPr lang="ru-RU" sz="6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(фамилия и инициалы)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519" marR="91519" marT="45760" marB="4576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9404028"/>
                  </a:ext>
                </a:extLst>
              </a:tr>
            </a:tbl>
          </a:graphicData>
        </a:graphic>
      </p:graphicFrame>
      <p:sp>
        <p:nvSpPr>
          <p:cNvPr id="27" name="TextBox 26">
            <a:extLst>
              <a:ext uri="{FF2B5EF4-FFF2-40B4-BE49-F238E27FC236}">
                <a16:creationId xmlns:a16="http://schemas.microsoft.com/office/drawing/2014/main" id="{12A67EE9-5B25-46C6-946E-C27042168A3A}"/>
              </a:ext>
            </a:extLst>
          </p:cNvPr>
          <p:cNvSpPr txBox="1"/>
          <p:nvPr/>
        </p:nvSpPr>
        <p:spPr>
          <a:xfrm>
            <a:off x="5995035" y="829772"/>
            <a:ext cx="2553391" cy="160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УЧАСТИЕ В ПРОЕКТАХ ДИВИЗИОНА, ГОСКОРПОРАЦИИ «РОСАТОМ», КЛЮЧЕВЫХ СОБЫТИЯХ НА ПЛОЩАДКАХ СТРОИТЕЛЬСТВА АЭС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8" name="Таблица 2">
            <a:extLst>
              <a:ext uri="{FF2B5EF4-FFF2-40B4-BE49-F238E27FC236}">
                <a16:creationId xmlns:a16="http://schemas.microsoft.com/office/drawing/2014/main" id="{213BD0EA-6EAA-8117-7AB5-70719B5CFEAA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3458742" y="838698"/>
          <a:ext cx="2539695" cy="182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39695">
                  <a:extLst>
                    <a:ext uri="{9D8B030D-6E8A-4147-A177-3AD203B41FA5}">
                      <a16:colId xmlns:a16="http://schemas.microsoft.com/office/drawing/2014/main" val="1834801761"/>
                    </a:ext>
                  </a:extLst>
                </a:gridCol>
              </a:tblGrid>
              <a:tr h="175412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300"/>
                        </a:spcAft>
                      </a:pPr>
                      <a:r>
                        <a:rPr lang="ru-RU" sz="600" b="1" kern="1200" dirty="0">
                          <a:solidFill>
                            <a:srgbClr val="B9A640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СУТЬ </a:t>
                      </a:r>
                      <a:r>
                        <a:rPr lang="ru-RU" sz="600" b="1" kern="1200" dirty="0" smtClean="0">
                          <a:solidFill>
                            <a:srgbClr val="B9A640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ДОСТИЖЕНИЯ</a:t>
                      </a:r>
                      <a:endParaRPr lang="ru-RU" altLang="ru-RU" sz="600" b="1" kern="1200" dirty="0" smtClean="0">
                        <a:solidFill>
                          <a:srgbClr val="B9A640"/>
                        </a:solidFill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45760" marR="45760" marT="45760" marB="4576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3623181"/>
                  </a:ext>
                </a:extLst>
              </a:tr>
            </a:tbl>
          </a:graphicData>
        </a:graphic>
      </p:graphicFrame>
      <p:sp>
        <p:nvSpPr>
          <p:cNvPr id="54" name="TextBox 53">
            <a:extLst>
              <a:ext uri="{FF2B5EF4-FFF2-40B4-BE49-F238E27FC236}">
                <a16:creationId xmlns:a16="http://schemas.microsoft.com/office/drawing/2014/main" id="{86FE2322-E3CB-499E-BBFB-CDE93ACE11A9}"/>
              </a:ext>
            </a:extLst>
          </p:cNvPr>
          <p:cNvSpPr txBox="1"/>
          <p:nvPr/>
        </p:nvSpPr>
        <p:spPr>
          <a:xfrm>
            <a:off x="3419972" y="2271517"/>
            <a:ext cx="2553391" cy="160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РАЗРАБОТКА И ВНЕДРЕНИЕ ПРЕДЛОЖЕНИЙ ПО УЛУЧШЕНИЮ, УЧАСТИЕ В ПСР-ПРОЕКТАХ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5146BB77-86EF-4414-BC19-9AC20291BBCE}"/>
              </a:ext>
            </a:extLst>
          </p:cNvPr>
          <p:cNvSpPr txBox="1"/>
          <p:nvPr/>
        </p:nvSpPr>
        <p:spPr>
          <a:xfrm>
            <a:off x="5995035" y="2271517"/>
            <a:ext cx="2553391" cy="160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АПРОБАЦИЯ НОВЫХ МЕТОДОВ В РАБОТЕ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C987A146-FCDE-4AB8-BEB4-7DCEB8EE453A}"/>
              </a:ext>
            </a:extLst>
          </p:cNvPr>
          <p:cNvSpPr txBox="1"/>
          <p:nvPr/>
        </p:nvSpPr>
        <p:spPr>
          <a:xfrm>
            <a:off x="3419972" y="3712089"/>
            <a:ext cx="2553391" cy="160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НАСТАВНИЧЕСТВО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82840" y="485899"/>
            <a:ext cx="3168993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ru-RU" sz="75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 (указать)</a:t>
            </a:r>
            <a:endParaRPr lang="ru-RU" sz="75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" name="TextBox 8">
            <a:extLst>
              <a:ext uri="{FF2B5EF4-FFF2-40B4-BE49-F238E27FC236}">
                <a16:creationId xmlns:a16="http://schemas.microsoft.com/office/drawing/2014/main" id="{1F573465-E315-5B41-5EF4-FB0FA56F0C8E}"/>
              </a:ext>
            </a:extLst>
          </p:cNvPr>
          <p:cNvSpPr txBox="1"/>
          <p:nvPr/>
        </p:nvSpPr>
        <p:spPr>
          <a:xfrm>
            <a:off x="3423841" y="370861"/>
            <a:ext cx="2808312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Организаци</a:t>
            </a:r>
            <a:r>
              <a:rPr lang="ru-RU" sz="500" b="1" dirty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и</a:t>
            </a: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:</a:t>
            </a:r>
            <a:r>
              <a:rPr lang="en-US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r>
              <a:rPr 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(указать)</a:t>
            </a:r>
            <a:r>
              <a:rPr lang="en-US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endParaRPr lang="ru-RU" sz="50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endParaRPr lang="ru-RU" altLang="ru-RU" sz="500" dirty="0" smtClean="0">
              <a:latin typeface="+mj-lt"/>
              <a:ea typeface="Rosatom" panose="020B0503040504020204" pitchFamily="34" charset="0"/>
              <a:cs typeface="Arial" panose="020B0604020202020204" pitchFamily="34" charset="0"/>
            </a:endParaRPr>
          </a:p>
          <a:p>
            <a:r>
              <a:rPr lang="ru-RU" alt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Дивизион</a:t>
            </a:r>
            <a:r>
              <a:rPr lang="ru-RU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:</a:t>
            </a:r>
            <a:r>
              <a:rPr lang="ru-RU" altLang="ru-RU" sz="500" dirty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r>
              <a:rPr lang="ru-RU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(указать)</a:t>
            </a:r>
            <a:endParaRPr lang="ru-RU" sz="500" u="sng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endParaRPr lang="en-US" altLang="ru-RU" sz="500" dirty="0">
              <a:latin typeface="+mj-lt"/>
              <a:ea typeface="Rosatom" panose="020B0503040504020204" pitchFamily="34" charset="0"/>
              <a:cs typeface="Arial" panose="020B0604020202020204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6160146" y="400200"/>
            <a:ext cx="233375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7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z="500" dirty="0" smtClean="0">
                <a:solidFill>
                  <a:srgbClr val="002060"/>
                </a:solidFill>
              </a:rPr>
              <a:t>•   </a:t>
            </a:r>
            <a:r>
              <a:rPr lang="en-US" sz="500" dirty="0" err="1" smtClean="0">
                <a:solidFill>
                  <a:srgbClr val="002060"/>
                </a:solidFill>
              </a:rPr>
              <a:t>новые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продукты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для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российского</a:t>
            </a:r>
            <a:r>
              <a:rPr lang="en-US" sz="500" dirty="0" smtClean="0">
                <a:solidFill>
                  <a:srgbClr val="002060"/>
                </a:solidFill>
              </a:rPr>
              <a:t> и </a:t>
            </a:r>
            <a:r>
              <a:rPr lang="en-US" sz="500" dirty="0" err="1" smtClean="0">
                <a:solidFill>
                  <a:srgbClr val="002060"/>
                </a:solidFill>
              </a:rPr>
              <a:t>международных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рынков</a:t>
            </a:r>
            <a:r>
              <a:rPr lang="en-US" sz="500" dirty="0" smtClean="0">
                <a:solidFill>
                  <a:srgbClr val="002060"/>
                </a:solidFill>
              </a:rPr>
              <a:t>;</a:t>
            </a:r>
            <a:r>
              <a:rPr dirty="0"/>
              <a:t/>
            </a:r>
            <a:br>
              <a:rPr dirty="0"/>
            </a:br>
            <a:r>
              <a:rPr lang="en-US" sz="500" dirty="0" smtClean="0">
                <a:solidFill>
                  <a:srgbClr val="002060"/>
                </a:solidFill>
              </a:rPr>
              <a:t>•   </a:t>
            </a:r>
            <a:r>
              <a:rPr lang="en-US" sz="500" dirty="0" err="1" smtClean="0">
                <a:solidFill>
                  <a:srgbClr val="002060"/>
                </a:solidFill>
              </a:rPr>
              <a:t>достижение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глобального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лидерства</a:t>
            </a:r>
            <a:r>
              <a:rPr lang="en-US" sz="500" dirty="0" smtClean="0">
                <a:solidFill>
                  <a:srgbClr val="002060"/>
                </a:solidFill>
              </a:rPr>
              <a:t> в </a:t>
            </a:r>
            <a:r>
              <a:rPr lang="en-US" sz="500" dirty="0" err="1" smtClean="0">
                <a:solidFill>
                  <a:srgbClr val="002060"/>
                </a:solidFill>
              </a:rPr>
              <a:t>ряде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передовых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технологий</a:t>
            </a:r>
            <a:r>
              <a:rPr lang="en-US" sz="500" dirty="0" smtClean="0">
                <a:solidFill>
                  <a:srgbClr val="002060"/>
                </a:solidFill>
              </a:rPr>
              <a:t>;</a:t>
            </a:r>
            <a:r>
              <a:rPr dirty="0"/>
              <a:t/>
            </a:r>
            <a:br>
              <a:rPr dirty="0"/>
            </a:br>
            <a:r>
              <a:rPr lang="en-US" sz="500" dirty="0" smtClean="0">
                <a:solidFill>
                  <a:srgbClr val="002060"/>
                </a:solidFill>
              </a:rPr>
              <a:t>•   </a:t>
            </a:r>
            <a:r>
              <a:rPr lang="en-US" sz="500" dirty="0" err="1" smtClean="0">
                <a:solidFill>
                  <a:srgbClr val="002060"/>
                </a:solidFill>
              </a:rPr>
              <a:t>повышение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доли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на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международных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рынках</a:t>
            </a:r>
            <a:r>
              <a:rPr lang="en-US" sz="500" dirty="0" smtClean="0">
                <a:solidFill>
                  <a:srgbClr val="002060"/>
                </a:solidFill>
              </a:rPr>
              <a:t>;</a:t>
            </a:r>
            <a:r>
              <a:rPr dirty="0"/>
              <a:t/>
            </a:r>
            <a:br>
              <a:rPr dirty="0"/>
            </a:br>
            <a:r>
              <a:rPr lang="en-US" sz="500" dirty="0" smtClean="0">
                <a:solidFill>
                  <a:srgbClr val="002060"/>
                </a:solidFill>
              </a:rPr>
              <a:t>•   </a:t>
            </a:r>
            <a:r>
              <a:rPr lang="en-US" sz="500" dirty="0" err="1" smtClean="0">
                <a:solidFill>
                  <a:srgbClr val="002060"/>
                </a:solidFill>
              </a:rPr>
              <a:t>снижение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себестоимости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продукции</a:t>
            </a:r>
            <a:r>
              <a:rPr lang="en-US" sz="500" dirty="0" smtClean="0">
                <a:solidFill>
                  <a:srgbClr val="002060"/>
                </a:solidFill>
              </a:rPr>
              <a:t> и </a:t>
            </a:r>
            <a:r>
              <a:rPr lang="en-US" sz="500" dirty="0" err="1" smtClean="0">
                <a:solidFill>
                  <a:srgbClr val="002060"/>
                </a:solidFill>
              </a:rPr>
              <a:t>сроков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протекания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процессов</a:t>
            </a:r>
            <a:r>
              <a:rPr lang="en-US" sz="500" dirty="0" smtClean="0">
                <a:solidFill>
                  <a:srgbClr val="002060"/>
                </a:solidFill>
              </a:rPr>
              <a:t>;</a:t>
            </a:r>
            <a:r>
              <a:rPr dirty="0"/>
              <a:t/>
            </a:r>
            <a:br>
              <a:rPr dirty="0"/>
            </a:br>
            <a:endParaRPr dirty="0"/>
          </a:p>
        </p:txBody>
      </p:sp>
      <p:sp>
        <p:nvSpPr>
          <p:cNvPr id="61" name="Прямоугольник 60"/>
          <p:cNvSpPr/>
          <p:nvPr/>
        </p:nvSpPr>
        <p:spPr>
          <a:xfrm>
            <a:off x="6160145" y="318985"/>
            <a:ext cx="1120820" cy="1692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0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Соответствие стратегическим целям Росатома:</a:t>
            </a:r>
            <a:endParaRPr lang="ru-RU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3461769" y="1042897"/>
            <a:ext cx="2547181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just"/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r>
              <a: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63" name="Прямоугольник 62">
            <a:extLst>
              <a:ext uri="{FF2B5EF4-FFF2-40B4-BE49-F238E27FC236}">
                <a16:creationId xmlns:a16="http://schemas.microsoft.com/office/drawing/2014/main" id="{9A77449C-657A-4A2E-86CB-74C2511F5AFD}"/>
              </a:ext>
            </a:extLst>
          </p:cNvPr>
          <p:cNvSpPr/>
          <p:nvPr/>
        </p:nvSpPr>
        <p:spPr>
          <a:xfrm>
            <a:off x="5999524" y="1038423"/>
            <a:ext cx="2516348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" name="Прямоугольник 63">
            <a:extLst>
              <a:ext uri="{FF2B5EF4-FFF2-40B4-BE49-F238E27FC236}">
                <a16:creationId xmlns:a16="http://schemas.microsoft.com/office/drawing/2014/main" id="{07040054-A218-42AF-B2BE-EA85FFE624EF}"/>
              </a:ext>
            </a:extLst>
          </p:cNvPr>
          <p:cNvSpPr/>
          <p:nvPr/>
        </p:nvSpPr>
        <p:spPr>
          <a:xfrm>
            <a:off x="3461769" y="2476862"/>
            <a:ext cx="2547181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" name="Прямоугольник 64">
            <a:extLst>
              <a:ext uri="{FF2B5EF4-FFF2-40B4-BE49-F238E27FC236}">
                <a16:creationId xmlns:a16="http://schemas.microsoft.com/office/drawing/2014/main" id="{35CD3EFE-B256-41F0-B85D-B268BD530851}"/>
              </a:ext>
            </a:extLst>
          </p:cNvPr>
          <p:cNvSpPr/>
          <p:nvPr/>
        </p:nvSpPr>
        <p:spPr>
          <a:xfrm>
            <a:off x="6008950" y="2476862"/>
            <a:ext cx="2506726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6" name="Прямоугольник 65">
            <a:extLst>
              <a:ext uri="{FF2B5EF4-FFF2-40B4-BE49-F238E27FC236}">
                <a16:creationId xmlns:a16="http://schemas.microsoft.com/office/drawing/2014/main" id="{0801C32A-5AD7-47DE-A747-FD7E637BCB17}"/>
              </a:ext>
            </a:extLst>
          </p:cNvPr>
          <p:cNvSpPr/>
          <p:nvPr/>
        </p:nvSpPr>
        <p:spPr>
          <a:xfrm>
            <a:off x="3465047" y="3845014"/>
            <a:ext cx="2543903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7" name="NomineePhoto_1" descr="NomineePhoto_1"/>
          <p:cNvSpPr/>
          <p:nvPr/>
        </p:nvSpPr>
        <p:spPr>
          <a:xfrm>
            <a:off x="1102693" y="1193715"/>
            <a:ext cx="1211013" cy="1207650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aphicFrame>
        <p:nvGraphicFramePr>
          <p:cNvPr id="68" name="Таблица 4">
            <a:extLst>
              <a:ext uri="{FF2B5EF4-FFF2-40B4-BE49-F238E27FC236}">
                <a16:creationId xmlns:a16="http://schemas.microsoft.com/office/drawing/2014/main" id="{1A16B228-F07E-49A1-B2FD-516B95761F7B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327497" y="2790155"/>
          <a:ext cx="3096344" cy="990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30491">
                  <a:extLst>
                    <a:ext uri="{9D8B030D-6E8A-4147-A177-3AD203B41FA5}">
                      <a16:colId xmlns:a16="http://schemas.microsoft.com/office/drawing/2014/main" val="2856594509"/>
                    </a:ext>
                  </a:extLst>
                </a:gridCol>
                <a:gridCol w="2065853">
                  <a:extLst>
                    <a:ext uri="{9D8B030D-6E8A-4147-A177-3AD203B41FA5}">
                      <a16:colId xmlns:a16="http://schemas.microsoft.com/office/drawing/2014/main" val="347910311"/>
                    </a:ext>
                  </a:extLst>
                </a:gridCol>
              </a:tblGrid>
              <a:tr h="169753">
                <a:tc>
                  <a:txBody>
                    <a:bodyPr/>
                    <a:lstStyle/>
                    <a:p>
                      <a:pPr marL="0" algn="l" defTabSz="915223" rtl="0" eaLnBrk="1" latinLnBrk="0" hangingPunct="1"/>
                      <a:r>
                        <a:rPr lang="ru-RU" sz="7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ФИО:</a:t>
                      </a:r>
                    </a:p>
                  </a:txBody>
                  <a:tcPr marL="25200" marR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(указать)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67605207"/>
                  </a:ext>
                </a:extLst>
              </a:tr>
              <a:tr h="169753">
                <a:tc>
                  <a:txBody>
                    <a:bodyPr/>
                    <a:lstStyle/>
                    <a:p>
                      <a:pPr marL="0" marR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ДОЛЖНОСТЬ:</a:t>
                      </a:r>
                    </a:p>
                  </a:txBody>
                  <a:tcPr marL="25200" marR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(указать)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67401491"/>
                  </a:ext>
                </a:extLst>
              </a:tr>
              <a:tr h="134589">
                <a:tc>
                  <a:txBody>
                    <a:bodyPr/>
                    <a:lstStyle/>
                    <a:p>
                      <a:pPr marL="0" marR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ДАТА РОЖДЕНИЯ:</a:t>
                      </a:r>
                    </a:p>
                  </a:txBody>
                  <a:tcPr marL="25200" marR="25200" marT="25200" marB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(указать)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0329112"/>
                  </a:ext>
                </a:extLst>
              </a:tr>
              <a:tr h="134589">
                <a:tc>
                  <a:txBody>
                    <a:bodyPr/>
                    <a:lstStyle/>
                    <a:p>
                      <a:pPr marL="0" marR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ОРГАНИЗАЦИЯ:</a:t>
                      </a:r>
                      <a:endParaRPr lang="ru-RU" sz="700" b="1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Rosatom" panose="020B0604020202020204" charset="-52"/>
                        <a:cs typeface="Arial" panose="020B0604020202020204" pitchFamily="34" charset="0"/>
                      </a:endParaRPr>
                    </a:p>
                  </a:txBody>
                  <a:tcPr marL="25200" marR="25200" marT="25200" marB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(указать)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91012023"/>
                  </a:ext>
                </a:extLst>
              </a:tr>
              <a:tr h="134589">
                <a:tc>
                  <a:txBody>
                    <a:bodyPr/>
                    <a:lstStyle/>
                    <a:p>
                      <a:pPr marL="0" marR="0" lvl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СТАЖ В </a:t>
                      </a:r>
                      <a:r>
                        <a:rPr lang="ru-RU" sz="700" b="1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ОТРАСЛИ</a:t>
                      </a:r>
                      <a:r>
                        <a:rPr lang="ru-RU" sz="7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:</a:t>
                      </a:r>
                    </a:p>
                  </a:txBody>
                  <a:tcPr marL="25200" marR="25200" marT="25200" marB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(указать)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349949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832454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172433" y="130192"/>
            <a:ext cx="83639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b="1" dirty="0" smtClean="0">
                <a:solidFill>
                  <a:srgbClr val="B9A640"/>
                </a:solidFill>
                <a:latin typeface="+mj-lt"/>
                <a:cs typeface="Arial" panose="020B0604020202020204" pitchFamily="34" charset="0"/>
              </a:rPr>
              <a:t>ПРИЛОЖЕНИЕ</a:t>
            </a:r>
          </a:p>
        </p:txBody>
      </p:sp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id="{0801C32A-5AD7-47DE-A747-FD7E637BCB17}"/>
              </a:ext>
            </a:extLst>
          </p:cNvPr>
          <p:cNvSpPr/>
          <p:nvPr/>
        </p:nvSpPr>
        <p:spPr>
          <a:xfrm>
            <a:off x="4509914" y="4125607"/>
            <a:ext cx="3600000" cy="43858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28600" indent="-228600" algn="just">
              <a:buAutoNum type="arabicPeriod"/>
            </a:pPr>
            <a:endParaRPr lang="ru-RU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ru-RU" alt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9841180"/>
              </p:ext>
            </p:extLst>
          </p:nvPr>
        </p:nvGraphicFramePr>
        <p:xfrm>
          <a:off x="450706" y="485899"/>
          <a:ext cx="7807427" cy="363446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81047">
                  <a:extLst>
                    <a:ext uri="{9D8B030D-6E8A-4147-A177-3AD203B41FA5}">
                      <a16:colId xmlns:a16="http://schemas.microsoft.com/office/drawing/2014/main" val="2160921326"/>
                    </a:ext>
                  </a:extLst>
                </a:gridCol>
                <a:gridCol w="5626380">
                  <a:extLst>
                    <a:ext uri="{9D8B030D-6E8A-4147-A177-3AD203B41FA5}">
                      <a16:colId xmlns:a16="http://schemas.microsoft.com/office/drawing/2014/main" val="1765368789"/>
                    </a:ext>
                  </a:extLst>
                </a:gridCol>
              </a:tblGrid>
              <a:tr h="216024"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buFontTx/>
                        <a:buNone/>
                      </a:pPr>
                      <a:r>
                        <a:rPr lang="ru-RU" sz="7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Критерий</a:t>
                      </a:r>
                      <a:endParaRPr lang="ru-RU" sz="700" b="1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buFontTx/>
                        <a:buNone/>
                      </a:pPr>
                      <a:r>
                        <a:rPr lang="ru-RU" sz="7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Описание</a:t>
                      </a:r>
                      <a:endParaRPr lang="ru-RU" sz="700" b="1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843855571"/>
                  </a:ext>
                </a:extLst>
              </a:tr>
              <a:tr h="955296">
                <a:tc>
                  <a:txBody>
                    <a:bodyPr/>
                    <a:lstStyle/>
                    <a:p>
                      <a:pPr marL="0" indent="0" algn="just">
                        <a:buFont typeface="+mj-lt"/>
                        <a:buNone/>
                      </a:pPr>
                      <a:r>
                        <a:rPr lang="en-US" alt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Участие в проектах дивизиона, Госкорпорации «Росатом», ключевых событиях на площадках строительства АЭС</a:t>
                      </a:r>
                      <a:endParaRPr lang="en-US" altLang="ru-RU" sz="800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buFontTx/>
                        <a:buNone/>
                      </a:pPr>
                      <a:r>
                        <a:rPr lang="af-ZA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Выполнение сложных и ответственных работ на площадках строительства АЭС Госкорпорации «Росатом».
Например, участие в монтаже купола реакторного здания или монтаже ответственных и габаритных конструкций.</a:t>
                      </a:r>
                      <a:endParaRPr lang="ru-RU" sz="8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779553756"/>
                  </a:ext>
                </a:extLst>
              </a:tr>
              <a:tr h="967886">
                <a:tc>
                  <a:txBody>
                    <a:bodyPr/>
                    <a:lstStyle/>
                    <a:p>
                      <a:pPr marL="0" indent="0" algn="just">
                        <a:buFont typeface="+mj-lt"/>
                        <a:buNone/>
                      </a:pPr>
                      <a:r>
                        <a:rPr lang="en-US" alt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Разработка и внедрение предложений по улучшению, участие в ПСР-проектах</a:t>
                      </a:r>
                      <a:endParaRPr lang="en-US" altLang="ru-RU" sz="800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buFontTx/>
                        <a:buNone/>
                      </a:pPr>
                      <a:r>
                        <a:rPr lang="af-ZA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Внесение рациональных предложений для сокращения сроков выполнения сложных и ответственных конструкций, проектов и ключевых событий на площадках строительства АЭС Госкорпорации «Росатом».</a:t>
                      </a:r>
                      <a:endParaRPr lang="ru-RU" sz="8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991096987"/>
                  </a:ext>
                </a:extLst>
              </a:tr>
              <a:tr h="955296">
                <a:tc>
                  <a:txBody>
                    <a:bodyPr/>
                    <a:lstStyle/>
                    <a:p>
                      <a:pPr marL="0" indent="0" algn="just">
                        <a:buFont typeface="+mj-lt"/>
                        <a:buNone/>
                      </a:pPr>
                      <a:r>
                        <a:rPr lang="en-US" alt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Апробация новых методов в работе</a:t>
                      </a:r>
                      <a:endParaRPr lang="en-US" altLang="ru-RU" sz="800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buFontTx/>
                        <a:buNone/>
                      </a:pPr>
                      <a:r>
                        <a:rPr lang="af-ZA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Например, впервые в производстве начали использовать новую пластиковую опалубку PERI DUO или впервые на строительной площадке начали пользоваться новой самоуплотняющейся бетонной смесью и т.д.</a:t>
                      </a:r>
                      <a:endParaRPr lang="ru-RU" sz="8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284778518"/>
                  </a:ext>
                </a:extLst>
              </a:tr>
              <a:tr h="16732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ru-RU" sz="7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Дополнительный критерий</a:t>
                      </a:r>
                      <a:endParaRPr lang="en-US" altLang="ru-RU" sz="700" b="1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buFontTx/>
                        <a:buNone/>
                      </a:pPr>
                      <a:r>
                        <a:rPr lang="ru-RU" sz="7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Описание</a:t>
                      </a: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738271735"/>
                  </a:ext>
                </a:extLst>
              </a:tr>
              <a:tr h="341846">
                <a:tc>
                  <a:txBody>
                    <a:bodyPr/>
                    <a:lstStyle/>
                    <a:p>
                      <a:pPr marL="0" indent="0" algn="just">
                        <a:buFont typeface="+mj-lt"/>
                        <a:buNone/>
                      </a:pPr>
                      <a:r>
                        <a:rPr lang="en-US" alt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Наставничество</a:t>
                      </a:r>
                      <a:endParaRPr lang="en-US" altLang="ru-RU" sz="800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buFontTx/>
                        <a:buNone/>
                      </a:pPr>
                      <a:r>
                        <a:rPr lang="af-ZA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Проведение адаптации новых работников в целях скорейшего включения в рабочий процесс.</a:t>
                      </a:r>
                      <a:endParaRPr lang="ru-RU" sz="8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63356042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65976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0674331E-409E-D8B3-2956-4E5744E647CD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24572" y="748795"/>
          <a:ext cx="8321097" cy="213168"/>
        </p:xfrm>
        <a:graphic>
          <a:graphicData uri="http://schemas.openxmlformats.org/drawingml/2006/table">
            <a:tbl>
              <a:tblPr/>
              <a:tblGrid>
                <a:gridCol w="14898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283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287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13168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Секретарь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ЦКК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Быкова Маргарита Вячеславовна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проекта, Проектный офис по внутренним коммуникациям и корпоративной социальной ответственности,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+7 499 949 4902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chelovekgoda@rosatom.ru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2716447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6CBBCA68-77A3-8501-F4AE-E4EDA8DE3F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6087" y="4943974"/>
            <a:ext cx="7314906" cy="196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914407">
              <a:defRPr/>
            </a:pPr>
            <a:r>
              <a:rPr lang="ru-RU" sz="676" i="1" dirty="0">
                <a:solidFill>
                  <a:srgbClr val="77B15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Для организаций, входящих в дивизион, – секретари конкурсных комиссий дивизиона.   Для других организаций – секретарь внедивизиональной конкурсной комиссии.</a:t>
            </a:r>
            <a:endParaRPr lang="ru-RU" altLang="ru-RU" sz="676" i="1" dirty="0">
              <a:solidFill>
                <a:srgbClr val="77B150"/>
              </a:solidFill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46EF0165-55CA-BA81-EE6A-1C0283879D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6634" y="997541"/>
            <a:ext cx="8131894" cy="226793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 eaLnBrk="1" hangingPunct="1">
              <a:defRPr/>
            </a:pPr>
            <a:r>
              <a:rPr lang="ru-RU" altLang="ru-RU" sz="769" dirty="0">
                <a:solidFill>
                  <a:srgbClr val="70AD47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Секретари конкурсных комиссий в дивизионах, внедивизиональных организациях, новых и партнерских бизнесах, общедивизиональных номинациях</a:t>
            </a: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88F3D769-2F4C-4D4F-5A52-067F2B3649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4572" y="642590"/>
            <a:ext cx="6951584" cy="621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 eaLnBrk="1" hangingPunct="1">
              <a:defRPr/>
            </a:pPr>
            <a:r>
              <a:rPr lang="ru-RU" altLang="ru-RU" sz="769" dirty="0">
                <a:solidFill>
                  <a:srgbClr val="70AD47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Секретарь центральной конкурсной комиссии</a:t>
            </a:r>
          </a:p>
        </p:txBody>
      </p:sp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03AD29B6-E95F-F135-C45A-18AC03594F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1873" y="53851"/>
            <a:ext cx="4478879" cy="24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>
              <a:defRPr/>
            </a:pPr>
            <a:r>
              <a:rPr lang="ru-RU" altLang="en-US" kern="0" dirty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Кураторы </a:t>
            </a:r>
            <a:endParaRPr lang="en-US" altLang="en-US" kern="0" dirty="0" smtClean="0">
              <a:solidFill>
                <a:prstClr val="white"/>
              </a:solidFill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  <a:p>
            <a:pPr defTabSz="914407">
              <a:defRPr/>
            </a:pPr>
            <a:r>
              <a:rPr lang="ru-RU" altLang="en-US" kern="0" dirty="0" smtClean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Программы </a:t>
            </a:r>
            <a:r>
              <a:rPr lang="ru-RU" altLang="en-US" kern="0" dirty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признания</a:t>
            </a:r>
          </a:p>
        </p:txBody>
      </p:sp>
      <p:graphicFrame>
        <p:nvGraphicFramePr>
          <p:cNvPr id="8" name="Таблица 7">
            <a:extLst>
              <a:ext uri="{FF2B5EF4-FFF2-40B4-BE49-F238E27FC236}">
                <a16:creationId xmlns:a16="http://schemas.microsoft.com/office/drawing/2014/main" id="{74511892-B5FF-0E8B-807E-6E021C56ECEA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24573" y="1093512"/>
          <a:ext cx="8541463" cy="3772473"/>
        </p:xfrm>
        <a:graphic>
          <a:graphicData uri="http://schemas.openxmlformats.org/drawingml/2006/table">
            <a:tbl>
              <a:tblPr/>
              <a:tblGrid>
                <a:gridCol w="15577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5437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00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Ядерный оружейный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комплекс, ОДКК «Станочник»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Бойко Татьяна Константиновна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Заместитель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директора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департамента по управлению персоналом и развитию ПСР,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29 73 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tkboyko@rosatom.ru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2716447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Машиностроительный дивизион,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«Сварщик»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Крюков Андрей Игоревич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Управление развития персонала,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ООО «Росатом Машиностроение»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+7 495 668 20 93, доб. 1325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AIgKryukov@rosatom.ru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Экология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экологические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решения, 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«Конструктор»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Баландова Лилия Анатольевна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Отдел по координации проектов,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Управление предприятиями ЗСЖЦ,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916 640 81 38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LiABalandova@rosatom.ru 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«Технолог»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Жукова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Елена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Вадимовна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Эксперт, Отдел по координации проектов, Управления предприятиями ЗСЖЦ ГК "Росатом"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8-391-976-90-00 доб. 9934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EleVaZhukova@rosatom.ru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endParaRPr kumimoji="0" lang="en-US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2976225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Горнорудный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Помулева Светлана 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Начальник отдела, Отдел подбора, обучения и развития, 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 Недра»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+7 495 508 88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08, доб.1218 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SvAPomuleva@armz.ru 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Инжиниринговый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Золотарева Светлана Викторовна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 по работе с ключевым персоналом, 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«Атомстройэкспорт»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+7 495 737 90 37, доб. 73292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  <a:hlinkClick r:id="rId2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S.Zolotareva@ase-ec.ru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«Научный сотрудник»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Слепухина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Юлия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 проектного офиса по управлению вовлеченностью и внутренними коммуникациями АО «Росатом Наука»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+7 499 558 10 25, доб. 6901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YASlepukhina@rosatom.ru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Научный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Муллахметова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Лилия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Ринатовна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Ведущий специалист проектного офиса по управлению вовлеченностью и внутренними коммуникациями АО «Росатом Наука»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(499) 949 4975, доб. 1073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LilRMullakhmetova@rosatom.ru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49709772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Топливный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Григорян Мария Евгеньевна </a:t>
                      </a:r>
                      <a:endParaRPr kumimoji="0" lang="en-US" sz="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 отдела развития персонала и корпоративной культуры,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«ТВЭЛ»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+7 495 988 82 82, доб.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7314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MarEvGrigoryan@tvel.ru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«Лаборант»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Ушакова Светлана Михайловна</a:t>
                      </a:r>
                      <a:endParaRPr kumimoji="0" lang="en-US" sz="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специалист группы по управлению эффективностью и мотивацией персонала АО «ТВЭЛ»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919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105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78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07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SMUshakova@tvel.ru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9528624"/>
                  </a:ext>
                </a:extLst>
              </a:tr>
              <a:tr h="247886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Электроэнергетический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Стицина Анастасия Марьяновна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 Управления развития корпоративной культуры Блока управления персоналом Корпоративного блока АО «Концерн Росэнергоатом»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+7 495 783 01 43, доб.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1089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stitsina-am@rosenergoatom.ru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Арктическая дирекция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Зубкова Мария 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 Управления по работе с персоналом СМП Арктической дирекции ГК «Росатом»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+7 499 949 24 29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MaAZubkova@rosatom.ru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649633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Инфраструктурные Решения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Короленок Елена Валерьевна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Группа по корпоративной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культуре АО «Росатом Инфраструктурные решения»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+7 (495) 357 00 14 доб. 6322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EleVKorolenok@rosatom.ru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82586420"/>
                  </a:ext>
                </a:extLst>
              </a:tr>
              <a:tr h="230075">
                <a:tc>
                  <a:txBody>
                    <a:bodyPr/>
                    <a:lstStyle/>
                    <a:p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Логистика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Мельников Сергей Михайлович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	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 наградной политики управления трудовых отношений и социальной политики ПАО «ДВМП»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6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noProof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+7 985 228 48 88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SMelnikov@fesco.com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2778943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Композитные технологии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Артёмова Надежда Сергеевна 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 по обучению и развитию персонала АО «ЮМАТЕКС»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6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965 777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52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n.artemova@rosatom-composites.ru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74970261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«Проектировщик»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Ивлева</a:t>
                      </a:r>
                      <a:r>
                        <a:rPr kumimoji="0" lang="en-US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Елизавета Евгеньевна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Ведущий специалист Управление развития персонала и корпоративной культуры АО "АЭП"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6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916 645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14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Ivleva_EE@aep.ru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53663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«Строитель»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Новикова Елена Анатольевна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	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эксперт, Группа по развитию трудовых ресурсов дочерних строительных организаций, АО «АСЭ»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495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737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90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37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доб.73688 </a:t>
                      </a:r>
                      <a:endParaRPr kumimoji="0" lang="en-US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e.novikova@ase-ec.ru	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11641707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Инфраструктурные Решения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Короленок Елена Валерьевна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Группа по корпоративной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культуре АО «Росатом Инфраструктурные решения»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+7 (495) 357 00 14 доб. 6322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EleVKorolenok@rosatom.ru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224241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598155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0674331E-409E-D8B3-2956-4E5744E647CD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24572" y="819478"/>
          <a:ext cx="8321097" cy="213168"/>
        </p:xfrm>
        <a:graphic>
          <a:graphicData uri="http://schemas.openxmlformats.org/drawingml/2006/table">
            <a:tbl>
              <a:tblPr/>
              <a:tblGrid>
                <a:gridCol w="14898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283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287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13168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Секретарь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ЦКК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Быкова Маргарита Вячеславовна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проекта, Проектный офис по внутренним коммуникациям и корпоративной социальной ответственности,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+7 499 949 4902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chelovekgoda@rosatom.ru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2716447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6CBBCA68-77A3-8501-F4AE-E4EDA8DE3F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6087" y="4907286"/>
            <a:ext cx="7314906" cy="196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914407">
              <a:defRPr/>
            </a:pPr>
            <a:r>
              <a:rPr lang="ru-RU" sz="676" i="1" dirty="0">
                <a:solidFill>
                  <a:srgbClr val="77B15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Для организаций, входящих в дивизион, – секретари конкурсных комиссий дивизиона.   Для других организаций – секретарь внедивизиональной конкурсной комиссии.</a:t>
            </a:r>
            <a:endParaRPr lang="ru-RU" altLang="ru-RU" sz="676" i="1" dirty="0">
              <a:solidFill>
                <a:srgbClr val="77B150"/>
              </a:solidFill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46EF0165-55CA-BA81-EE6A-1C0283879D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4572" y="1110937"/>
            <a:ext cx="8131894" cy="226793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 eaLnBrk="1" hangingPunct="1">
              <a:defRPr/>
            </a:pPr>
            <a:r>
              <a:rPr lang="ru-RU" altLang="ru-RU" sz="769" dirty="0">
                <a:solidFill>
                  <a:srgbClr val="70AD47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Секретари конкурсных комиссий в дивизионах, внедивизиональных организациях, новых и партнерских бизнесах, общедивизиональных номинациях</a:t>
            </a: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88F3D769-2F4C-4D4F-5A52-067F2B3649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4572" y="669548"/>
            <a:ext cx="6951584" cy="621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 eaLnBrk="1" hangingPunct="1">
              <a:defRPr/>
            </a:pPr>
            <a:r>
              <a:rPr lang="ru-RU" altLang="ru-RU" sz="769" dirty="0">
                <a:solidFill>
                  <a:srgbClr val="70AD47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Секретарь центральной конкурсной комиссии</a:t>
            </a:r>
          </a:p>
        </p:txBody>
      </p:sp>
      <p:graphicFrame>
        <p:nvGraphicFramePr>
          <p:cNvPr id="8" name="Таблица 7">
            <a:extLst>
              <a:ext uri="{FF2B5EF4-FFF2-40B4-BE49-F238E27FC236}">
                <a16:creationId xmlns:a16="http://schemas.microsoft.com/office/drawing/2014/main" id="{74511892-B5FF-0E8B-807E-6E021C56ECEA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24573" y="1224334"/>
          <a:ext cx="8541463" cy="823628"/>
        </p:xfrm>
        <a:graphic>
          <a:graphicData uri="http://schemas.openxmlformats.org/drawingml/2006/table">
            <a:tbl>
              <a:tblPr/>
              <a:tblGrid>
                <a:gridCol w="15577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5437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00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Новые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Партнерские бизнесы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Станолевич Наталья Анатольевна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Старший менеджер Департамента поддержки новых бизнесов ГК "Росатом"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925 390 80 90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NAStanolevich@rosatom.ru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446454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«Мастер»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3577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Лебедева Лариса Анатольевна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Менеджер по персоналу, проектный офис по методологии и развитию компетенций ПСР,  АО «ПСР»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+7 903 500 45 34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LaAnLebedeva@rosatom.ru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65909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7116635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Внедивизиональные организации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Гендельман Ирина Анатольевна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специалист, Проектный офис по развитию HR сервисов АО «Гринатом»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+7 916 101 80 21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IAGendelman@Greenatom.ru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3489119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Конкурсная комиссия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по заявкам ограниченного доступа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Смирнов Андрей Николаевич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Начальник отдела по работе с городами, Дирекция по ядерному оружейному комплексу, ГК 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43 78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AndreNikolSmirnov@rosatom.ru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98738875"/>
                  </a:ext>
                </a:extLst>
              </a:tr>
            </a:tbl>
          </a:graphicData>
        </a:graphic>
      </p:graphicFrame>
      <p:sp>
        <p:nvSpPr>
          <p:cNvPr id="9" name="Заголовок 1">
            <a:extLst>
              <a:ext uri="{FF2B5EF4-FFF2-40B4-BE49-F238E27FC236}">
                <a16:creationId xmlns:a16="http://schemas.microsoft.com/office/drawing/2014/main" id="{03AD29B6-E95F-F135-C45A-18AC03594F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1873" y="53851"/>
            <a:ext cx="4478879" cy="24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>
              <a:defRPr/>
            </a:pPr>
            <a:r>
              <a:rPr lang="ru-RU" altLang="en-US" kern="0" dirty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Кураторы </a:t>
            </a:r>
            <a:endParaRPr lang="en-US" altLang="en-US" kern="0" dirty="0" smtClean="0">
              <a:solidFill>
                <a:prstClr val="white"/>
              </a:solidFill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  <a:p>
            <a:pPr defTabSz="914407">
              <a:defRPr/>
            </a:pPr>
            <a:r>
              <a:rPr lang="ru-RU" altLang="en-US" kern="0" dirty="0" smtClean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Программы </a:t>
            </a:r>
            <a:r>
              <a:rPr lang="ru-RU" altLang="en-US" kern="0" dirty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признания</a:t>
            </a:r>
          </a:p>
        </p:txBody>
      </p:sp>
    </p:spTree>
    <p:extLst>
      <p:ext uri="{BB962C8B-B14F-4D97-AF65-F5344CB8AC3E}">
        <p14:creationId xmlns:p14="http://schemas.microsoft.com/office/powerpoint/2010/main" val="3638914990"/>
      </p:ext>
    </p:extLst>
  </p:cSld>
  <p:clrMapOvr>
    <a:masterClrMapping/>
  </p:clrMapOvr>
</p:sld>
</file>

<file path=ppt/theme/theme1.xml><?xml version="1.0" encoding="utf-8"?>
<a:theme xmlns:a="http://schemas.openxmlformats.org/drawingml/2006/main" name="Титульный слайд (Title slide)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_16x9_blue_template" id="{84B19890-9F3E-2E44-B34A-786CBADB0C52}" vid="{820E24C0-2AF0-594A-8824-B609975553E6}"/>
    </a:ext>
  </a:extLst>
</a:theme>
</file>

<file path=ppt/theme/theme2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Документ" ma:contentTypeID="0x010100D274A70E1CC00348B1A568B7EC838B77" ma:contentTypeVersion="0" ma:contentTypeDescription="Создание документа." ma:contentTypeScope="" ma:versionID="8fbb2048509277612e857a561b731e40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5cef9e1b8682d4f139ad7790e8e6172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Тип контента"/>
        <xsd:element ref="dc:title" minOccurs="0" maxOccurs="1" ma:index="4" ma:displayName="Название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BF7686F-51C6-44A5-BECC-1AA173CC8EA8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48C1843-6DAE-4BDE-BCA7-BF311A91C570}">
  <ds:schemaRefs>
    <ds:schemaRef ds:uri="http://schemas.microsoft.com/office/2006/documentManagement/types"/>
    <ds:schemaRef ds:uri="http://schemas.microsoft.com/office/2006/metadata/properties"/>
    <ds:schemaRef ds:uri="http://purl.org/dc/elements/1.1/"/>
    <ds:schemaRef ds:uri="http://schemas.microsoft.com/office/infopath/2007/PartnerControls"/>
    <ds:schemaRef ds:uri="http://www.w3.org/XML/1998/namespace"/>
    <ds:schemaRef ds:uri="http://schemas.openxmlformats.org/package/2006/metadata/core-properties"/>
    <ds:schemaRef ds:uri="http://purl.org/dc/dcmitype/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F2145299-5CB1-4954-8409-5323E48803F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Presentation_16x9_blue_template</Template>
  <TotalTime>53726</TotalTime>
  <Words>2235</Words>
  <Application>Microsoft Office PowerPoint</Application>
  <PresentationFormat>Произвольный</PresentationFormat>
  <Paragraphs>199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5</vt:i4>
      </vt:variant>
    </vt:vector>
  </HeadingPairs>
  <TitlesOfParts>
    <vt:vector size="11" baseType="lpstr">
      <vt:lpstr>Rosatom</vt:lpstr>
      <vt:lpstr>Arial</vt:lpstr>
      <vt:lpstr>Calibri</vt:lpstr>
      <vt:lpstr>Calibri Light</vt:lpstr>
      <vt:lpstr>Титульный слайд (Title slide)</vt:lpstr>
      <vt:lpstr>Специальное оформление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Анна Хомякова</dc:creator>
  <cp:lastModifiedBy>Айвазян Арсен Тигранович</cp:lastModifiedBy>
  <cp:revision>3415</cp:revision>
  <cp:lastPrinted>2025-02-03T14:56:44Z</cp:lastPrinted>
  <dcterms:created xsi:type="dcterms:W3CDTF">2019-09-24T12:37:05Z</dcterms:created>
  <dcterms:modified xsi:type="dcterms:W3CDTF">2026-02-11T06:58:32Z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0x010100D274A70E1CC00348B1A568B7EC838B77</vt:lpwstr>
  </property>
</Properties>
</file>